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 id="262" r:id="rId8"/>
    <p:sldId id="263" r:id="rId9"/>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73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C797F1F2-EACE-4543-ABAD-DA03EFD8DA2D}" type="datetimeFigureOut">
              <a:rPr lang="es-ES" smtClean="0"/>
              <a:t>19/06/2025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E243C7C-BECF-4B20-B4DD-56E76FF02E58}" type="slidenum">
              <a:rPr lang="es-ES" smtClean="0"/>
              <a:t>‹Nº›</a:t>
            </a:fld>
            <a:endParaRPr lang="es-ES"/>
          </a:p>
        </p:txBody>
      </p:sp>
    </p:spTree>
    <p:extLst>
      <p:ext uri="{BB962C8B-B14F-4D97-AF65-F5344CB8AC3E}">
        <p14:creationId xmlns:p14="http://schemas.microsoft.com/office/powerpoint/2010/main" val="1556501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C797F1F2-EACE-4543-ABAD-DA03EFD8DA2D}" type="datetimeFigureOut">
              <a:rPr lang="es-ES" smtClean="0"/>
              <a:t>19/06/2025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E243C7C-BECF-4B20-B4DD-56E76FF02E58}" type="slidenum">
              <a:rPr lang="es-ES" smtClean="0"/>
              <a:t>‹Nº›</a:t>
            </a:fld>
            <a:endParaRPr lang="es-ES"/>
          </a:p>
        </p:txBody>
      </p:sp>
    </p:spTree>
    <p:extLst>
      <p:ext uri="{BB962C8B-B14F-4D97-AF65-F5344CB8AC3E}">
        <p14:creationId xmlns:p14="http://schemas.microsoft.com/office/powerpoint/2010/main" val="614784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C797F1F2-EACE-4543-ABAD-DA03EFD8DA2D}" type="datetimeFigureOut">
              <a:rPr lang="es-ES" smtClean="0"/>
              <a:t>19/06/2025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E243C7C-BECF-4B20-B4DD-56E76FF02E58}" type="slidenum">
              <a:rPr lang="es-ES" smtClean="0"/>
              <a:t>‹Nº›</a:t>
            </a:fld>
            <a:endParaRPr lang="es-ES"/>
          </a:p>
        </p:txBody>
      </p:sp>
    </p:spTree>
    <p:extLst>
      <p:ext uri="{BB962C8B-B14F-4D97-AF65-F5344CB8AC3E}">
        <p14:creationId xmlns:p14="http://schemas.microsoft.com/office/powerpoint/2010/main" val="2636558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C797F1F2-EACE-4543-ABAD-DA03EFD8DA2D}" type="datetimeFigureOut">
              <a:rPr lang="es-ES" smtClean="0"/>
              <a:t>19/06/2025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E243C7C-BECF-4B20-B4DD-56E76FF02E58}" type="slidenum">
              <a:rPr lang="es-ES" smtClean="0"/>
              <a:t>‹Nº›</a:t>
            </a:fld>
            <a:endParaRPr lang="es-ES"/>
          </a:p>
        </p:txBody>
      </p:sp>
    </p:spTree>
    <p:extLst>
      <p:ext uri="{BB962C8B-B14F-4D97-AF65-F5344CB8AC3E}">
        <p14:creationId xmlns:p14="http://schemas.microsoft.com/office/powerpoint/2010/main" val="2106104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C797F1F2-EACE-4543-ABAD-DA03EFD8DA2D}" type="datetimeFigureOut">
              <a:rPr lang="es-ES" smtClean="0"/>
              <a:t>19/06/2025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E243C7C-BECF-4B20-B4DD-56E76FF02E58}" type="slidenum">
              <a:rPr lang="es-ES" smtClean="0"/>
              <a:t>‹Nº›</a:t>
            </a:fld>
            <a:endParaRPr lang="es-ES"/>
          </a:p>
        </p:txBody>
      </p:sp>
    </p:spTree>
    <p:extLst>
      <p:ext uri="{BB962C8B-B14F-4D97-AF65-F5344CB8AC3E}">
        <p14:creationId xmlns:p14="http://schemas.microsoft.com/office/powerpoint/2010/main" val="2835288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C797F1F2-EACE-4543-ABAD-DA03EFD8DA2D}" type="datetimeFigureOut">
              <a:rPr lang="es-ES" smtClean="0"/>
              <a:t>19/06/2025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E243C7C-BECF-4B20-B4DD-56E76FF02E58}" type="slidenum">
              <a:rPr lang="es-ES" smtClean="0"/>
              <a:t>‹Nº›</a:t>
            </a:fld>
            <a:endParaRPr lang="es-ES"/>
          </a:p>
        </p:txBody>
      </p:sp>
    </p:spTree>
    <p:extLst>
      <p:ext uri="{BB962C8B-B14F-4D97-AF65-F5344CB8AC3E}">
        <p14:creationId xmlns:p14="http://schemas.microsoft.com/office/powerpoint/2010/main" val="2046519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C797F1F2-EACE-4543-ABAD-DA03EFD8DA2D}" type="datetimeFigureOut">
              <a:rPr lang="es-ES" smtClean="0"/>
              <a:t>19/06/2025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FE243C7C-BECF-4B20-B4DD-56E76FF02E58}" type="slidenum">
              <a:rPr lang="es-ES" smtClean="0"/>
              <a:t>‹Nº›</a:t>
            </a:fld>
            <a:endParaRPr lang="es-ES"/>
          </a:p>
        </p:txBody>
      </p:sp>
    </p:spTree>
    <p:extLst>
      <p:ext uri="{BB962C8B-B14F-4D97-AF65-F5344CB8AC3E}">
        <p14:creationId xmlns:p14="http://schemas.microsoft.com/office/powerpoint/2010/main" val="3683296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C797F1F2-EACE-4543-ABAD-DA03EFD8DA2D}" type="datetimeFigureOut">
              <a:rPr lang="es-ES" smtClean="0"/>
              <a:t>19/06/2025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FE243C7C-BECF-4B20-B4DD-56E76FF02E58}" type="slidenum">
              <a:rPr lang="es-ES" smtClean="0"/>
              <a:t>‹Nº›</a:t>
            </a:fld>
            <a:endParaRPr lang="es-ES"/>
          </a:p>
        </p:txBody>
      </p:sp>
    </p:spTree>
    <p:extLst>
      <p:ext uri="{BB962C8B-B14F-4D97-AF65-F5344CB8AC3E}">
        <p14:creationId xmlns:p14="http://schemas.microsoft.com/office/powerpoint/2010/main" val="2343029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C797F1F2-EACE-4543-ABAD-DA03EFD8DA2D}" type="datetimeFigureOut">
              <a:rPr lang="es-ES" smtClean="0"/>
              <a:t>19/06/2025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FE243C7C-BECF-4B20-B4DD-56E76FF02E58}" type="slidenum">
              <a:rPr lang="es-ES" smtClean="0"/>
              <a:t>‹Nº›</a:t>
            </a:fld>
            <a:endParaRPr lang="es-ES"/>
          </a:p>
        </p:txBody>
      </p:sp>
    </p:spTree>
    <p:extLst>
      <p:ext uri="{BB962C8B-B14F-4D97-AF65-F5344CB8AC3E}">
        <p14:creationId xmlns:p14="http://schemas.microsoft.com/office/powerpoint/2010/main" val="1832736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797F1F2-EACE-4543-ABAD-DA03EFD8DA2D}" type="datetimeFigureOut">
              <a:rPr lang="es-ES" smtClean="0"/>
              <a:t>19/06/2025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E243C7C-BECF-4B20-B4DD-56E76FF02E58}" type="slidenum">
              <a:rPr lang="es-ES" smtClean="0"/>
              <a:t>‹Nº›</a:t>
            </a:fld>
            <a:endParaRPr lang="es-ES"/>
          </a:p>
        </p:txBody>
      </p:sp>
    </p:spTree>
    <p:extLst>
      <p:ext uri="{BB962C8B-B14F-4D97-AF65-F5344CB8AC3E}">
        <p14:creationId xmlns:p14="http://schemas.microsoft.com/office/powerpoint/2010/main" val="3881280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C797F1F2-EACE-4543-ABAD-DA03EFD8DA2D}" type="datetimeFigureOut">
              <a:rPr lang="es-ES" smtClean="0"/>
              <a:t>19/06/2025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E243C7C-BECF-4B20-B4DD-56E76FF02E58}" type="slidenum">
              <a:rPr lang="es-ES" smtClean="0"/>
              <a:t>‹Nº›</a:t>
            </a:fld>
            <a:endParaRPr lang="es-ES"/>
          </a:p>
        </p:txBody>
      </p:sp>
    </p:spTree>
    <p:extLst>
      <p:ext uri="{BB962C8B-B14F-4D97-AF65-F5344CB8AC3E}">
        <p14:creationId xmlns:p14="http://schemas.microsoft.com/office/powerpoint/2010/main" val="2540542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97F1F2-EACE-4543-ABAD-DA03EFD8DA2D}" type="datetimeFigureOut">
              <a:rPr lang="es-ES" smtClean="0"/>
              <a:t>19/06/2025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243C7C-BECF-4B20-B4DD-56E76FF02E58}" type="slidenum">
              <a:rPr lang="es-ES" smtClean="0"/>
              <a:t>‹Nº›</a:t>
            </a:fld>
            <a:endParaRPr lang="es-ES"/>
          </a:p>
        </p:txBody>
      </p:sp>
    </p:spTree>
    <p:extLst>
      <p:ext uri="{BB962C8B-B14F-4D97-AF65-F5344CB8AC3E}">
        <p14:creationId xmlns:p14="http://schemas.microsoft.com/office/powerpoint/2010/main" val="23678510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2625529"/>
            <a:ext cx="9122898" cy="1219273"/>
          </a:xfrm>
        </p:spPr>
        <p:txBody>
          <a:bodyPr>
            <a:normAutofit/>
          </a:bodyPr>
          <a:lstStyle/>
          <a:p>
            <a:r>
              <a:rPr lang="es-ES" b="1" dirty="0" smtClean="0">
                <a:solidFill>
                  <a:srgbClr val="FB3E3A"/>
                </a:solidFill>
                <a:effectLst>
                  <a:outerShdw blurRad="38100" dist="38100" dir="2700000" algn="tl">
                    <a:srgbClr val="000000">
                      <a:alpha val="43137"/>
                    </a:srgbClr>
                  </a:outerShdw>
                </a:effectLst>
              </a:rPr>
              <a:t>Encuentro Interparroquial</a:t>
            </a:r>
            <a:endParaRPr lang="es-ES" b="1" dirty="0">
              <a:solidFill>
                <a:srgbClr val="FB3E3A"/>
              </a:solidFill>
              <a:effectLst>
                <a:outerShdw blurRad="38100" dist="38100" dir="2700000" algn="tl">
                  <a:srgbClr val="000000">
                    <a:alpha val="43137"/>
                  </a:srgbClr>
                </a:outerShdw>
              </a:effectLst>
            </a:endParaRPr>
          </a:p>
        </p:txBody>
      </p:sp>
      <p:sp>
        <p:nvSpPr>
          <p:cNvPr id="3" name="Subtítulo 2"/>
          <p:cNvSpPr>
            <a:spLocks noGrp="1"/>
          </p:cNvSpPr>
          <p:nvPr>
            <p:ph type="subTitle" idx="1"/>
          </p:nvPr>
        </p:nvSpPr>
        <p:spPr>
          <a:xfrm>
            <a:off x="1524000" y="4391940"/>
            <a:ext cx="9122898" cy="1655762"/>
          </a:xfrm>
        </p:spPr>
        <p:txBody>
          <a:bodyPr>
            <a:noAutofit/>
          </a:bodyPr>
          <a:lstStyle/>
          <a:p>
            <a:r>
              <a:rPr lang="es-ES" sz="4400" b="1" dirty="0" err="1">
                <a:solidFill>
                  <a:srgbClr val="339866"/>
                </a:solidFill>
                <a:effectLst>
                  <a:outerShdw blurRad="38100" dist="38100" dir="2700000" algn="tl">
                    <a:srgbClr val="000000">
                      <a:alpha val="43137"/>
                    </a:srgbClr>
                  </a:outerShdw>
                </a:effectLst>
                <a:latin typeface="+mj-lt"/>
                <a:ea typeface="+mj-ea"/>
                <a:cs typeface="+mj-cs"/>
              </a:rPr>
              <a:t>Parròquia</a:t>
            </a:r>
            <a:r>
              <a:rPr lang="es-ES" sz="4400" b="1" dirty="0">
                <a:solidFill>
                  <a:srgbClr val="339866"/>
                </a:solidFill>
                <a:effectLst>
                  <a:outerShdw blurRad="38100" dist="38100" dir="2700000" algn="tl">
                    <a:srgbClr val="000000">
                      <a:alpha val="43137"/>
                    </a:srgbClr>
                  </a:outerShdw>
                </a:effectLst>
                <a:latin typeface="+mj-lt"/>
                <a:ea typeface="+mj-ea"/>
                <a:cs typeface="+mj-cs"/>
              </a:rPr>
              <a:t> Ave Maria i </a:t>
            </a:r>
            <a:r>
              <a:rPr lang="es-ES" sz="4400" b="1" dirty="0" err="1">
                <a:solidFill>
                  <a:srgbClr val="339866"/>
                </a:solidFill>
                <a:effectLst>
                  <a:outerShdw blurRad="38100" dist="38100" dir="2700000" algn="tl">
                    <a:srgbClr val="000000">
                      <a:alpha val="43137"/>
                    </a:srgbClr>
                  </a:outerShdw>
                </a:effectLst>
                <a:latin typeface="+mj-lt"/>
                <a:ea typeface="+mj-ea"/>
                <a:cs typeface="+mj-cs"/>
              </a:rPr>
              <a:t>sant</a:t>
            </a:r>
            <a:r>
              <a:rPr lang="es-ES" sz="4400" b="1" dirty="0">
                <a:solidFill>
                  <a:srgbClr val="339866"/>
                </a:solidFill>
                <a:effectLst>
                  <a:outerShdw blurRad="38100" dist="38100" dir="2700000" algn="tl">
                    <a:srgbClr val="000000">
                      <a:alpha val="43137"/>
                    </a:srgbClr>
                  </a:outerShdw>
                </a:effectLst>
                <a:latin typeface="+mj-lt"/>
                <a:ea typeface="+mj-ea"/>
                <a:cs typeface="+mj-cs"/>
              </a:rPr>
              <a:t> Josep</a:t>
            </a:r>
          </a:p>
          <a:p>
            <a:r>
              <a:rPr lang="es-ES" sz="3200" b="1" i="1" dirty="0">
                <a:solidFill>
                  <a:srgbClr val="339866"/>
                </a:solidFill>
                <a:effectLst>
                  <a:outerShdw blurRad="38100" dist="38100" dir="2700000" algn="tl">
                    <a:srgbClr val="000000">
                      <a:alpha val="43137"/>
                    </a:srgbClr>
                  </a:outerShdw>
                </a:effectLst>
                <a:latin typeface="+mj-lt"/>
                <a:ea typeface="+mj-ea"/>
                <a:cs typeface="+mj-cs"/>
              </a:rPr>
              <a:t>22 de junio de 2025</a:t>
            </a:r>
            <a:endParaRPr lang="es-ES" sz="1050" b="1" i="1" dirty="0"/>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5480" y="416732"/>
            <a:ext cx="8299939" cy="1899300"/>
          </a:xfrm>
          <a:prstGeom prst="rect">
            <a:avLst/>
          </a:prstGeom>
        </p:spPr>
      </p:pic>
    </p:spTree>
    <p:extLst>
      <p:ext uri="{BB962C8B-B14F-4D97-AF65-F5344CB8AC3E}">
        <p14:creationId xmlns:p14="http://schemas.microsoft.com/office/powerpoint/2010/main" val="4185991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506437" y="492595"/>
            <a:ext cx="6358597" cy="5878532"/>
          </a:xfrm>
          <a:prstGeom prst="rect">
            <a:avLst/>
          </a:prstGeom>
        </p:spPr>
        <p:txBody>
          <a:bodyPr wrap="square">
            <a:spAutoFit/>
          </a:bodyPr>
          <a:lstStyle/>
          <a:p>
            <a:pPr algn="just">
              <a:spcAft>
                <a:spcPts val="0"/>
              </a:spcAft>
            </a:pPr>
            <a:r>
              <a:rPr lang="es-ES_tradnl" sz="3600" b="1" dirty="0" smtClean="0">
                <a:solidFill>
                  <a:srgbClr val="FF0000"/>
                </a:solidFill>
                <a:effectLst/>
                <a:latin typeface="Garamond" panose="02020404030301010803" pitchFamily="18" charset="0"/>
                <a:ea typeface="Calibri" panose="020F0502020204030204" pitchFamily="34" charset="0"/>
                <a:cs typeface="Helvetica Neue"/>
              </a:rPr>
              <a:t>VER: </a:t>
            </a:r>
            <a:r>
              <a:rPr lang="es-ES_tradnl" sz="3600" b="1" cap="small" dirty="0" smtClean="0">
                <a:solidFill>
                  <a:srgbClr val="FF0000"/>
                </a:solidFill>
                <a:effectLst/>
                <a:latin typeface="Garamond" panose="02020404030301010803" pitchFamily="18" charset="0"/>
                <a:ea typeface="Calibri" panose="020F0502020204030204" pitchFamily="34" charset="0"/>
                <a:cs typeface="Helvetica Neue"/>
              </a:rPr>
              <a:t>El punto de partida</a:t>
            </a:r>
            <a:r>
              <a:rPr lang="es-ES_tradnl" sz="3200" b="1" cap="small" dirty="0" smtClean="0">
                <a:solidFill>
                  <a:srgbClr val="FF0000"/>
                </a:solidFill>
                <a:effectLst/>
                <a:latin typeface="Garamond" panose="02020404030301010803" pitchFamily="18" charset="0"/>
                <a:ea typeface="Calibri" panose="020F0502020204030204" pitchFamily="34" charset="0"/>
                <a:cs typeface="Helvetica Neue"/>
              </a:rPr>
              <a:t>.</a:t>
            </a:r>
            <a:endParaRPr lang="es-ES" sz="3200" dirty="0" smtClean="0">
              <a:solidFill>
                <a:srgbClr val="FF0000"/>
              </a:solidFill>
              <a:effectLst/>
              <a:latin typeface="Garamond" panose="02020404030301010803" pitchFamily="18" charset="0"/>
              <a:ea typeface="Calibri" panose="020F0502020204030204" pitchFamily="34" charset="0"/>
              <a:cs typeface="Times New Roman" panose="02020603050405020304" pitchFamily="18" charset="0"/>
            </a:endParaRPr>
          </a:p>
          <a:p>
            <a:pPr algn="just">
              <a:spcAft>
                <a:spcPts val="0"/>
              </a:spcAft>
            </a:pPr>
            <a:r>
              <a:rPr lang="es-ES_tradnl" sz="2000" dirty="0" smtClean="0">
                <a:solidFill>
                  <a:srgbClr val="000000"/>
                </a:solidFill>
                <a:effectLst/>
                <a:latin typeface="Garamond" panose="02020404030301010803" pitchFamily="18" charset="0"/>
                <a:ea typeface="Calibri" panose="020F0502020204030204" pitchFamily="34" charset="0"/>
                <a:cs typeface="Helvetica Neue"/>
              </a:rPr>
              <a:t> </a:t>
            </a:r>
            <a:endParaRPr lang="es-ES" sz="2000"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Aft>
                <a:spcPts val="0"/>
              </a:spcAft>
            </a:pPr>
            <a:r>
              <a:rPr lang="es-ES_tradnl" sz="2800" dirty="0" smtClean="0">
                <a:solidFill>
                  <a:srgbClr val="000000"/>
                </a:solidFill>
                <a:effectLst/>
                <a:latin typeface="Garamond" panose="02020404030301010803" pitchFamily="18" charset="0"/>
                <a:ea typeface="Calibri" panose="020F0502020204030204" pitchFamily="34" charset="0"/>
                <a:cs typeface="Helvetica Neue"/>
              </a:rPr>
              <a:t>El pasado jueves 12 de junio, fiesta de Jesucristo Sumo y Eterno Sacerdote, nuestro arzobispo D. Enrique </a:t>
            </a:r>
            <a:r>
              <a:rPr lang="es-ES_tradnl" sz="2800" dirty="0" err="1" smtClean="0">
                <a:solidFill>
                  <a:srgbClr val="000000"/>
                </a:solidFill>
                <a:effectLst/>
                <a:latin typeface="Garamond" panose="02020404030301010803" pitchFamily="18" charset="0"/>
                <a:ea typeface="Calibri" panose="020F0502020204030204" pitchFamily="34" charset="0"/>
                <a:cs typeface="Helvetica Neue"/>
              </a:rPr>
              <a:t>Benavent</a:t>
            </a:r>
            <a:r>
              <a:rPr lang="es-ES_tradnl" sz="2800" dirty="0" smtClean="0">
                <a:solidFill>
                  <a:srgbClr val="000000"/>
                </a:solidFill>
                <a:effectLst/>
                <a:latin typeface="Garamond" panose="02020404030301010803" pitchFamily="18" charset="0"/>
                <a:ea typeface="Calibri" panose="020F0502020204030204" pitchFamily="34" charset="0"/>
                <a:cs typeface="Helvetica Neue"/>
              </a:rPr>
              <a:t>, presentó una “Propuesta para la redacción de unas orientaciones pastorales para los próximos años”, cuya finalidad última es recuperar e impulsar la misión evangelizadora que como Iglesia tenemos desde todas las instituciones diocesanas.</a:t>
            </a:r>
            <a:endParaRPr lang="es-ES" sz="2800"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Aft>
                <a:spcPts val="0"/>
              </a:spcAft>
            </a:pPr>
            <a:r>
              <a:rPr lang="es-ES_tradnl" sz="2800" dirty="0" smtClean="0">
                <a:solidFill>
                  <a:srgbClr val="000000"/>
                </a:solidFill>
                <a:effectLst/>
                <a:latin typeface="Garamond" panose="02020404030301010803" pitchFamily="18" charset="0"/>
                <a:ea typeface="Calibri" panose="020F0502020204030204" pitchFamily="34" charset="0"/>
                <a:cs typeface="Helvetica Neue"/>
              </a:rPr>
              <a:t>Por lo tanto, esto nos interpela directamente como comunidades parroquiales. </a:t>
            </a:r>
            <a:endParaRPr lang="es-ES" sz="2800" dirty="0">
              <a:effectLst/>
              <a:latin typeface="Garamond" panose="02020404030301010803" pitchFamily="18" charset="0"/>
              <a:ea typeface="Calibri" panose="020F0502020204030204" pitchFamily="34" charset="0"/>
              <a:cs typeface="Times New Roman" panose="02020603050405020304" pitchFamily="18" charset="0"/>
            </a:endParaRP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40532" y="1161532"/>
            <a:ext cx="4293451" cy="4783438"/>
          </a:xfrm>
          <a:prstGeom prst="rect">
            <a:avLst/>
          </a:prstGeom>
        </p:spPr>
      </p:pic>
    </p:spTree>
    <p:extLst>
      <p:ext uri="{BB962C8B-B14F-4D97-AF65-F5344CB8AC3E}">
        <p14:creationId xmlns:p14="http://schemas.microsoft.com/office/powerpoint/2010/main" val="3819566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79831" y="209409"/>
            <a:ext cx="7863838" cy="6463308"/>
          </a:xfrm>
          <a:prstGeom prst="rect">
            <a:avLst/>
          </a:prstGeom>
        </p:spPr>
        <p:txBody>
          <a:bodyPr wrap="square">
            <a:spAutoFit/>
          </a:bodyPr>
          <a:lstStyle/>
          <a:p>
            <a:pPr algn="just"/>
            <a:r>
              <a:rPr lang="es-ES" b="1" dirty="0" smtClean="0">
                <a:solidFill>
                  <a:srgbClr val="FF0000"/>
                </a:solidFill>
                <a:effectLst/>
                <a:latin typeface="Garamond" panose="02020404030301010803" pitchFamily="18" charset="0"/>
                <a:ea typeface="Calibri" panose="020F0502020204030204" pitchFamily="34" charset="0"/>
                <a:cs typeface="Times New Roman" panose="02020603050405020304" pitchFamily="18" charset="0"/>
              </a:rPr>
              <a:t>JUZGAR: </a:t>
            </a:r>
            <a:r>
              <a:rPr lang="es-ES" b="1" cap="small" dirty="0" smtClean="0">
                <a:solidFill>
                  <a:srgbClr val="FF0000"/>
                </a:solidFill>
                <a:effectLst/>
                <a:latin typeface="Garamond" panose="02020404030301010803" pitchFamily="18" charset="0"/>
                <a:ea typeface="Calibri" panose="020F0502020204030204" pitchFamily="34" charset="0"/>
                <a:cs typeface="Times New Roman" panose="02020603050405020304" pitchFamily="18" charset="0"/>
              </a:rPr>
              <a:t>El todo es superior a la parte</a:t>
            </a:r>
            <a:r>
              <a:rPr lang="es-ES" b="1" cap="small" dirty="0" smtClean="0">
                <a:effectLst/>
                <a:latin typeface="Garamond" panose="02020404030301010803" pitchFamily="18" charset="0"/>
                <a:ea typeface="Calibri" panose="020F0502020204030204" pitchFamily="34" charset="0"/>
                <a:cs typeface="Times New Roman" panose="02020603050405020304" pitchFamily="18" charset="0"/>
              </a:rPr>
              <a:t>.</a:t>
            </a:r>
            <a:r>
              <a:rPr lang="es-ES" i="1" dirty="0" smtClean="0">
                <a:solidFill>
                  <a:srgbClr val="080809"/>
                </a:solidFill>
                <a:effectLst/>
                <a:latin typeface="Garamond" panose="02020404030301010803" pitchFamily="18" charset="0"/>
                <a:ea typeface="Times New Roman" panose="02020603050405020304" pitchFamily="18" charset="0"/>
                <a:cs typeface="Calibri" panose="020F0502020204030204" pitchFamily="34" charset="0"/>
              </a:rPr>
              <a:t> (Pastoral SJ, por Saúl Marrero)</a:t>
            </a:r>
            <a:endParaRPr lang="es-ES"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Aft>
                <a:spcPts val="0"/>
              </a:spcAft>
            </a:pPr>
            <a:r>
              <a:rPr lang="es-ES" dirty="0" smtClean="0">
                <a:solidFill>
                  <a:srgbClr val="080809"/>
                </a:solidFill>
                <a:effectLst/>
                <a:latin typeface="Garamond" panose="02020404030301010803" pitchFamily="18" charset="0"/>
                <a:ea typeface="Times New Roman" panose="02020603050405020304" pitchFamily="18" charset="0"/>
                <a:cs typeface="Calibri" panose="020F0502020204030204" pitchFamily="34" charset="0"/>
              </a:rPr>
              <a:t> Imagina a un grupo de amigos que compran una pizza. Mientras la reparten, cada uno recibe su porción y la disfruta, pero pronto se dan cuenta de que lo mejor no está en la comida en sí, sino en el momento que comparten: la risa, las historias, la compañía. Si alguien sólo se enfocara en su pedazo y se alejara del grupo, algo esencial se perdería. La pizza no es sólo una suma de partes; su verdadero sentido está en el momento vivido juntos.</a:t>
            </a:r>
            <a:endParaRPr lang="es-ES"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Aft>
                <a:spcPts val="0"/>
              </a:spcAft>
            </a:pPr>
            <a:r>
              <a:rPr lang="es-ES" dirty="0" smtClean="0">
                <a:solidFill>
                  <a:srgbClr val="080809"/>
                </a:solidFill>
                <a:effectLst/>
                <a:latin typeface="Garamond" panose="02020404030301010803" pitchFamily="18" charset="0"/>
                <a:ea typeface="Times New Roman" panose="02020603050405020304" pitchFamily="18" charset="0"/>
                <a:cs typeface="Calibri" panose="020F0502020204030204" pitchFamily="34" charset="0"/>
              </a:rPr>
              <a:t> Así es la vida. A veces nos aferramos a lo nuestro: nuestras ideas, logros, derechos, sin darnos cuenta de que formamos parte de algo mayor. El Papa Francisco nos recuerda en </a:t>
            </a:r>
            <a:r>
              <a:rPr lang="es-ES" i="1" dirty="0" err="1" smtClean="0">
                <a:solidFill>
                  <a:srgbClr val="080809"/>
                </a:solidFill>
                <a:effectLst/>
                <a:latin typeface="Garamond" panose="02020404030301010803" pitchFamily="18" charset="0"/>
                <a:ea typeface="Times New Roman" panose="02020603050405020304" pitchFamily="18" charset="0"/>
                <a:cs typeface="Calibri" panose="020F0502020204030204" pitchFamily="34" charset="0"/>
              </a:rPr>
              <a:t>Evangelii</a:t>
            </a:r>
            <a:r>
              <a:rPr lang="es-ES" i="1" dirty="0" smtClean="0">
                <a:solidFill>
                  <a:srgbClr val="080809"/>
                </a:solidFill>
                <a:effectLst/>
                <a:latin typeface="Garamond" panose="02020404030301010803" pitchFamily="18" charset="0"/>
                <a:ea typeface="Times New Roman" panose="02020603050405020304" pitchFamily="18" charset="0"/>
                <a:cs typeface="Calibri" panose="020F0502020204030204" pitchFamily="34" charset="0"/>
              </a:rPr>
              <a:t> </a:t>
            </a:r>
            <a:r>
              <a:rPr lang="es-ES" i="1" dirty="0" err="1" smtClean="0">
                <a:solidFill>
                  <a:srgbClr val="080809"/>
                </a:solidFill>
                <a:effectLst/>
                <a:latin typeface="Garamond" panose="02020404030301010803" pitchFamily="18" charset="0"/>
                <a:ea typeface="Times New Roman" panose="02020603050405020304" pitchFamily="18" charset="0"/>
                <a:cs typeface="Calibri" panose="020F0502020204030204" pitchFamily="34" charset="0"/>
              </a:rPr>
              <a:t>Gaudium</a:t>
            </a:r>
            <a:r>
              <a:rPr lang="es-ES" dirty="0" smtClean="0">
                <a:solidFill>
                  <a:srgbClr val="080809"/>
                </a:solidFill>
                <a:effectLst/>
                <a:latin typeface="Garamond" panose="02020404030301010803" pitchFamily="18" charset="0"/>
                <a:ea typeface="Times New Roman" panose="02020603050405020304" pitchFamily="18" charset="0"/>
                <a:cs typeface="Calibri" panose="020F0502020204030204" pitchFamily="34" charset="0"/>
              </a:rPr>
              <a:t> que “el todo es superior a la parte”. Esto no significa que lo personal no sea importante, sino que encuentra su verdadero sentido cuando se abre a los demás.</a:t>
            </a:r>
            <a:endParaRPr lang="es-ES"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Aft>
                <a:spcPts val="0"/>
              </a:spcAft>
            </a:pPr>
            <a:r>
              <a:rPr lang="es-ES" dirty="0" smtClean="0">
                <a:solidFill>
                  <a:srgbClr val="080809"/>
                </a:solidFill>
                <a:effectLst/>
                <a:latin typeface="Garamond" panose="02020404030301010803" pitchFamily="18" charset="0"/>
                <a:ea typeface="Times New Roman" panose="02020603050405020304" pitchFamily="18" charset="0"/>
                <a:cs typeface="Calibri" panose="020F0502020204030204" pitchFamily="34" charset="0"/>
              </a:rPr>
              <a:t> En nuestra fe, esta verdad se hace evidente. Jesús no vino a salvarnos como individuos aislados, sino a reunirnos como un solo pueblo, una sola familia. Cuando partió el pan en la Última Cena, no lo hizo para que cada discípulo guardara su pedazo, sino para que lo compartieran, para que fueran uno. En la Trinidad misma, Dios no es soledad, sino comunión perfecta. En la vida cotidiana, esto nos invita a mirar más allá de nuestros propios intereses. No se trata sólo de lo que me conviene o de lo que yo necesito, sino de lo que podemos construir juntos. El amor, la justicia y la verdad no pueden ser esfuerzos individuales; florecen cuando se comunican.</a:t>
            </a:r>
            <a:endParaRPr lang="es-ES"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Aft>
                <a:spcPts val="0"/>
              </a:spcAft>
            </a:pPr>
            <a:r>
              <a:rPr lang="es-ES" dirty="0" smtClean="0">
                <a:solidFill>
                  <a:srgbClr val="080809"/>
                </a:solidFill>
                <a:effectLst/>
                <a:latin typeface="Garamond" panose="02020404030301010803" pitchFamily="18" charset="0"/>
                <a:ea typeface="Times New Roman" panose="02020603050405020304" pitchFamily="18" charset="0"/>
                <a:cs typeface="Calibri" panose="020F0502020204030204" pitchFamily="34" charset="0"/>
              </a:rPr>
              <a:t> Quizás la felicidad no esté en defender nuestra porción de la pizza con uñas y dientes, sino en sentarnos juntos a la mesa, sabiendo que lo mejor de la vida no está en lo que poseemos, sino en lo que compartimos. 	</a:t>
            </a:r>
          </a:p>
        </p:txBody>
      </p:sp>
      <p:pic>
        <p:nvPicPr>
          <p:cNvPr id="4" name="Imagen 3"/>
          <p:cNvPicPr>
            <a:picLocks noChangeAspect="1"/>
          </p:cNvPicPr>
          <p:nvPr/>
        </p:nvPicPr>
        <p:blipFill>
          <a:blip r:embed="rId2"/>
          <a:stretch>
            <a:fillRect/>
          </a:stretch>
        </p:blipFill>
        <p:spPr>
          <a:xfrm rot="5400000">
            <a:off x="7734888" y="1917063"/>
            <a:ext cx="4572000" cy="3048000"/>
          </a:xfrm>
          <a:prstGeom prst="rect">
            <a:avLst/>
          </a:prstGeom>
        </p:spPr>
      </p:pic>
    </p:spTree>
    <p:extLst>
      <p:ext uri="{BB962C8B-B14F-4D97-AF65-F5344CB8AC3E}">
        <p14:creationId xmlns:p14="http://schemas.microsoft.com/office/powerpoint/2010/main" val="1145127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7964" y="1372547"/>
            <a:ext cx="6063174" cy="5709255"/>
          </a:xfrm>
          <a:prstGeom prst="rect">
            <a:avLst/>
          </a:prstGeom>
        </p:spPr>
        <p:txBody>
          <a:bodyPr wrap="square">
            <a:spAutoFit/>
          </a:bodyPr>
          <a:lstStyle/>
          <a:p>
            <a:pPr algn="just">
              <a:spcAft>
                <a:spcPts val="0"/>
              </a:spcAft>
            </a:pPr>
            <a:r>
              <a:rPr lang="es-ES" sz="3200" b="1" dirty="0" smtClean="0">
                <a:effectLst/>
                <a:latin typeface="Garamond" panose="02020404030301010803" pitchFamily="18" charset="0"/>
                <a:ea typeface="Calibri" panose="020F0502020204030204" pitchFamily="34" charset="0"/>
                <a:cs typeface="Times New Roman" panose="02020603050405020304" pitchFamily="18" charset="0"/>
              </a:rPr>
              <a:t> </a:t>
            </a:r>
            <a:r>
              <a:rPr lang="es-ES" sz="3200" b="1" cap="small" dirty="0" smtClean="0">
                <a:effectLst/>
                <a:latin typeface="Garamond" panose="02020404030301010803" pitchFamily="18" charset="0"/>
                <a:ea typeface="Calibri" panose="020F0502020204030204" pitchFamily="34" charset="0"/>
                <a:cs typeface="Times New Roman" panose="02020603050405020304" pitchFamily="18" charset="0"/>
              </a:rPr>
              <a:t>Interparroquialidad:</a:t>
            </a:r>
            <a:endParaRPr lang="es-ES" sz="3200"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Bef>
                <a:spcPts val="1800"/>
              </a:spcBef>
              <a:spcAft>
                <a:spcPts val="0"/>
              </a:spcAft>
            </a:pPr>
            <a:r>
              <a:rPr lang="es-ES" sz="3200" dirty="0" smtClean="0">
                <a:effectLst/>
                <a:latin typeface="Garamond" panose="02020404030301010803" pitchFamily="18" charset="0"/>
                <a:ea typeface="Calibri" panose="020F0502020204030204" pitchFamily="34" charset="0"/>
                <a:cs typeface="Times New Roman" panose="02020603050405020304" pitchFamily="18" charset="0"/>
              </a:rPr>
              <a:t> Se refiere a la misión evangelizadora que se lleva a cabo entre varias parroquias (Unidades Pastorales).</a:t>
            </a:r>
          </a:p>
          <a:p>
            <a:pPr algn="just">
              <a:spcBef>
                <a:spcPts val="1800"/>
              </a:spcBef>
              <a:spcAft>
                <a:spcPts val="0"/>
              </a:spcAft>
            </a:pPr>
            <a:r>
              <a:rPr lang="es-ES" sz="3200" dirty="0" smtClean="0">
                <a:effectLst/>
                <a:latin typeface="Garamond" panose="02020404030301010803" pitchFamily="18" charset="0"/>
                <a:ea typeface="Calibri" panose="020F0502020204030204" pitchFamily="34" charset="0"/>
                <a:cs typeface="Times New Roman" panose="02020603050405020304" pitchFamily="18" charset="0"/>
              </a:rPr>
              <a:t>Todas participan y aportan personas y medios a la única misión.</a:t>
            </a:r>
          </a:p>
          <a:p>
            <a:pPr algn="just">
              <a:spcBef>
                <a:spcPts val="1800"/>
              </a:spcBef>
              <a:spcAft>
                <a:spcPts val="0"/>
              </a:spcAft>
            </a:pPr>
            <a:r>
              <a:rPr lang="es-ES" sz="3200" dirty="0" smtClean="0">
                <a:effectLst/>
                <a:latin typeface="Garamond" panose="02020404030301010803" pitchFamily="18" charset="0"/>
                <a:ea typeface="Calibri" panose="020F0502020204030204" pitchFamily="34" charset="0"/>
                <a:cs typeface="Times New Roman" panose="02020603050405020304" pitchFamily="18" charset="0"/>
              </a:rPr>
              <a:t>La </a:t>
            </a:r>
            <a:r>
              <a:rPr lang="es-ES" sz="3200" dirty="0" err="1" smtClean="0">
                <a:effectLst/>
                <a:latin typeface="Garamond" panose="02020404030301010803" pitchFamily="18" charset="0"/>
                <a:ea typeface="Calibri" panose="020F0502020204030204" pitchFamily="34" charset="0"/>
                <a:cs typeface="Times New Roman" panose="02020603050405020304" pitchFamily="18" charset="0"/>
              </a:rPr>
              <a:t>interparroquialidad</a:t>
            </a:r>
            <a:r>
              <a:rPr lang="es-ES" sz="3200" dirty="0" smtClean="0">
                <a:effectLst/>
                <a:latin typeface="Garamond" panose="02020404030301010803" pitchFamily="18" charset="0"/>
                <a:ea typeface="Calibri" panose="020F0502020204030204" pitchFamily="34" charset="0"/>
                <a:cs typeface="Times New Roman" panose="02020603050405020304" pitchFamily="18" charset="0"/>
              </a:rPr>
              <a:t> es signo de sinodalidad, comunión y corresponsabilidad.</a:t>
            </a:r>
          </a:p>
          <a:p>
            <a:pPr algn="just">
              <a:spcAft>
                <a:spcPts val="0"/>
              </a:spcAft>
            </a:pPr>
            <a:r>
              <a:rPr lang="es-ES" sz="3200" dirty="0" smtClean="0">
                <a:effectLst/>
                <a:latin typeface="Garamond" panose="02020404030301010803" pitchFamily="18" charset="0"/>
                <a:ea typeface="Calibri" panose="020F0502020204030204" pitchFamily="34" charset="0"/>
                <a:cs typeface="Times New Roman" panose="02020603050405020304" pitchFamily="18" charset="0"/>
              </a:rPr>
              <a:t> </a:t>
            </a:r>
            <a:endParaRPr lang="es-ES" sz="3200" dirty="0">
              <a:effectLst/>
              <a:latin typeface="Garamond" panose="02020404030301010803" pitchFamily="18" charset="0"/>
              <a:ea typeface="Calibri" panose="020F0502020204030204" pitchFamily="34" charset="0"/>
              <a:cs typeface="Times New Roman" panose="02020603050405020304" pitchFamily="18" charset="0"/>
            </a:endParaRPr>
          </a:p>
        </p:txBody>
      </p:sp>
      <p:sp>
        <p:nvSpPr>
          <p:cNvPr id="3" name="Rectángulo 2"/>
          <p:cNvSpPr/>
          <p:nvPr/>
        </p:nvSpPr>
        <p:spPr>
          <a:xfrm>
            <a:off x="407964" y="430794"/>
            <a:ext cx="8984447" cy="646331"/>
          </a:xfrm>
          <a:prstGeom prst="rect">
            <a:avLst/>
          </a:prstGeom>
        </p:spPr>
        <p:txBody>
          <a:bodyPr wrap="none">
            <a:spAutoFit/>
          </a:bodyPr>
          <a:lstStyle/>
          <a:p>
            <a:pPr algn="just">
              <a:spcAft>
                <a:spcPts val="0"/>
              </a:spcAft>
            </a:pPr>
            <a:r>
              <a:rPr lang="es-ES" sz="3600" b="1" dirty="0" smtClean="0">
                <a:solidFill>
                  <a:srgbClr val="FF0000"/>
                </a:solidFill>
                <a:effectLst/>
                <a:latin typeface="Garamond" panose="02020404030301010803" pitchFamily="18" charset="0"/>
                <a:ea typeface="Calibri" panose="020F0502020204030204" pitchFamily="34" charset="0"/>
                <a:cs typeface="Times New Roman" panose="02020603050405020304" pitchFamily="18" charset="0"/>
              </a:rPr>
              <a:t>ACTUAR: </a:t>
            </a:r>
            <a:r>
              <a:rPr lang="es-ES" sz="3600" b="1" cap="small" dirty="0" smtClean="0">
                <a:solidFill>
                  <a:srgbClr val="FF0000"/>
                </a:solidFill>
                <a:effectLst/>
                <a:latin typeface="Garamond" panose="02020404030301010803" pitchFamily="18" charset="0"/>
                <a:ea typeface="Calibri" panose="020F0502020204030204" pitchFamily="34" charset="0"/>
                <a:cs typeface="Times New Roman" panose="02020603050405020304" pitchFamily="18" charset="0"/>
              </a:rPr>
              <a:t>Conceptos a tener en cuenta.</a:t>
            </a:r>
            <a:endParaRPr lang="es-ES" sz="3600" dirty="0" smtClean="0">
              <a:solidFill>
                <a:srgbClr val="FF0000"/>
              </a:solidFill>
              <a:effectLst/>
              <a:latin typeface="Garamond" panose="02020404030301010803" pitchFamily="18" charset="0"/>
              <a:ea typeface="Calibri" panose="020F0502020204030204" pitchFamily="34" charset="0"/>
              <a:cs typeface="Times New Roman" panose="02020603050405020304" pitchFamily="18" charset="0"/>
            </a:endParaRP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1138" y="1721650"/>
            <a:ext cx="5392566" cy="3849155"/>
          </a:xfrm>
          <a:prstGeom prst="rect">
            <a:avLst/>
          </a:prstGeom>
        </p:spPr>
      </p:pic>
    </p:spTree>
    <p:extLst>
      <p:ext uri="{BB962C8B-B14F-4D97-AF65-F5344CB8AC3E}">
        <p14:creationId xmlns:p14="http://schemas.microsoft.com/office/powerpoint/2010/main" val="852402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25084" y="25360"/>
            <a:ext cx="11788726" cy="6832640"/>
          </a:xfrm>
          <a:prstGeom prst="rect">
            <a:avLst/>
          </a:prstGeom>
        </p:spPr>
        <p:txBody>
          <a:bodyPr wrap="square">
            <a:spAutoFit/>
          </a:bodyPr>
          <a:lstStyle/>
          <a:p>
            <a:pPr algn="just">
              <a:spcAft>
                <a:spcPts val="0"/>
              </a:spcAft>
            </a:pPr>
            <a:r>
              <a:rPr lang="es-ES" sz="2400" b="1" cap="small" dirty="0" smtClean="0">
                <a:effectLst/>
                <a:latin typeface="Garamond" panose="02020404030301010803" pitchFamily="18" charset="0"/>
                <a:ea typeface="Calibri" panose="020F0502020204030204" pitchFamily="34" charset="0"/>
                <a:cs typeface="Times New Roman" panose="02020603050405020304" pitchFamily="18" charset="0"/>
              </a:rPr>
              <a:t>Sinodalidad:</a:t>
            </a:r>
            <a:endParaRPr lang="es-ES" sz="2400"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 Significa “caminar juntos”, todos los que somos y formamos la Iglesia: obispos, presbíteros, personas con una especial consagración y laicos. </a:t>
            </a: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También significa “caminar juntos” todas las realidades eclesiales: comunidades parroquiales, congregaciones religiosas, asociaciones y movimientos laicales… </a:t>
            </a: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La sinodalidad ayuda a discernir qué quiere el Espíritu Santo para hacer presente el Reino de Dios.</a:t>
            </a:r>
          </a:p>
          <a:p>
            <a:pPr algn="just">
              <a:spcAft>
                <a:spcPts val="0"/>
              </a:spcAft>
            </a:pPr>
            <a:r>
              <a:rPr lang="es-ES" sz="1000" dirty="0" smtClean="0">
                <a:effectLst/>
                <a:latin typeface="Garamond" panose="02020404030301010803" pitchFamily="18" charset="0"/>
                <a:ea typeface="Calibri" panose="020F0502020204030204" pitchFamily="34" charset="0"/>
                <a:cs typeface="Times New Roman" panose="02020603050405020304" pitchFamily="18" charset="0"/>
              </a:rPr>
              <a:t> </a:t>
            </a:r>
          </a:p>
          <a:p>
            <a:pPr algn="just">
              <a:spcAft>
                <a:spcPts val="0"/>
              </a:spcAft>
            </a:pPr>
            <a:r>
              <a:rPr lang="es-ES" sz="2400" b="1" cap="small" dirty="0" smtClean="0">
                <a:effectLst/>
                <a:latin typeface="Garamond" panose="02020404030301010803" pitchFamily="18" charset="0"/>
                <a:ea typeface="Calibri" panose="020F0502020204030204" pitchFamily="34" charset="0"/>
                <a:cs typeface="Times New Roman" panose="02020603050405020304" pitchFamily="18" charset="0"/>
              </a:rPr>
              <a:t>Comunión:</a:t>
            </a:r>
            <a:endParaRPr lang="es-ES" sz="2400"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 Es más que simplemente “estar junto a otros” y que “llevarnos bien”.</a:t>
            </a: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La comunión es algo mucho más profundo, me hace sentirme vivencialmente unido a quienes caminan conmigo, aunque lo hagan a un ritmo y estilo diferentes.</a:t>
            </a: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Caminamos juntos construyendo común-unión, común-unidad, para que se cumpla el deseo de Jesús: “Que todos sean uno, como tú y yo somos uno”. (</a:t>
            </a:r>
            <a:r>
              <a:rPr lang="es-ES" sz="2400" dirty="0" err="1" smtClean="0">
                <a:effectLst/>
                <a:latin typeface="Garamond" panose="02020404030301010803" pitchFamily="18" charset="0"/>
                <a:ea typeface="Calibri" panose="020F0502020204030204" pitchFamily="34" charset="0"/>
                <a:cs typeface="Times New Roman" panose="02020603050405020304" pitchFamily="18" charset="0"/>
              </a:rPr>
              <a:t>Jn</a:t>
            </a: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 17, 11)</a:t>
            </a:r>
          </a:p>
          <a:p>
            <a:pPr algn="just">
              <a:spcAft>
                <a:spcPts val="0"/>
              </a:spcAft>
            </a:pPr>
            <a:r>
              <a:rPr lang="es-ES" sz="1000" dirty="0" smtClean="0">
                <a:effectLst/>
                <a:latin typeface="Garamond" panose="02020404030301010803" pitchFamily="18" charset="0"/>
                <a:ea typeface="Calibri" panose="020F0502020204030204" pitchFamily="34" charset="0"/>
                <a:cs typeface="Times New Roman" panose="02020603050405020304" pitchFamily="18" charset="0"/>
              </a:rPr>
              <a:t> </a:t>
            </a:r>
          </a:p>
          <a:p>
            <a:pPr algn="just">
              <a:spcAft>
                <a:spcPts val="0"/>
              </a:spcAft>
            </a:pPr>
            <a:r>
              <a:rPr lang="es-ES" sz="2400" b="1" cap="small" dirty="0" smtClean="0">
                <a:effectLst/>
                <a:latin typeface="Garamond" panose="02020404030301010803" pitchFamily="18" charset="0"/>
                <a:ea typeface="Calibri" panose="020F0502020204030204" pitchFamily="34" charset="0"/>
                <a:cs typeface="Times New Roman" panose="02020603050405020304" pitchFamily="18" charset="0"/>
              </a:rPr>
              <a:t>Corresponsabilidad:</a:t>
            </a:r>
            <a:endParaRPr lang="es-ES" sz="2400"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 La misión evangelizadora es responsabilidad de todos los bautizados, no sólo de obispos, presbíteros y personas con una especial consagración.</a:t>
            </a: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Todos los que somos y formamos la Iglesia tenemos la misma misión, aunque la llevamos a cabo de distinta manera, cada uno según su vocación.</a:t>
            </a:r>
            <a:endParaRPr lang="es-ES" sz="2400" dirty="0" smtClean="0">
              <a:effectLst/>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9519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34573" y="474345"/>
            <a:ext cx="11226018" cy="6001643"/>
          </a:xfrm>
          <a:prstGeom prst="rect">
            <a:avLst/>
          </a:prstGeom>
        </p:spPr>
        <p:txBody>
          <a:bodyPr wrap="square">
            <a:spAutoFit/>
          </a:bodyPr>
          <a:lstStyle/>
          <a:p>
            <a:pPr algn="just">
              <a:spcAft>
                <a:spcPts val="0"/>
              </a:spcAft>
            </a:pPr>
            <a:r>
              <a:rPr lang="es-ES" sz="2400" b="1" cap="small" dirty="0" smtClean="0">
                <a:effectLst/>
                <a:latin typeface="Garamond" panose="02020404030301010803" pitchFamily="18" charset="0"/>
                <a:ea typeface="Calibri" panose="020F0502020204030204" pitchFamily="34" charset="0"/>
                <a:cs typeface="Times New Roman" panose="02020603050405020304" pitchFamily="18" charset="0"/>
              </a:rPr>
              <a:t>Conversión personal:</a:t>
            </a:r>
            <a:endParaRPr lang="es-ES" sz="2400"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Aft>
                <a:spcPts val="0"/>
              </a:spcAft>
              <a:tabLst>
                <a:tab pos="266700" algn="l"/>
                <a:tab pos="568325" algn="l"/>
              </a:tabLs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	Es el cambio que se produce en la persona cuando se da cuenta de la necesidad de cambiar el modo en que hasta ahora ha guiado su modo de creer, celebrar y vivir la fe.</a:t>
            </a: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Supone también descubrir la necesidad de cambiar el modo de situarnos y participar en la comunidad parroquial y en la diócesis.</a:t>
            </a: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 </a:t>
            </a:r>
          </a:p>
          <a:p>
            <a:pPr algn="just">
              <a:spcAft>
                <a:spcPts val="0"/>
              </a:spcAft>
            </a:pPr>
            <a:r>
              <a:rPr lang="es-ES" sz="2400" b="1" cap="small" dirty="0" smtClean="0">
                <a:effectLst/>
                <a:latin typeface="Garamond" panose="02020404030301010803" pitchFamily="18" charset="0"/>
                <a:ea typeface="Calibri" panose="020F0502020204030204" pitchFamily="34" charset="0"/>
                <a:cs typeface="Times New Roman" panose="02020603050405020304" pitchFamily="18" charset="0"/>
              </a:rPr>
              <a:t>Conversión pastoral:</a:t>
            </a:r>
            <a:endParaRPr lang="es-ES" sz="2400"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 Desde esa conversión personal, la conversión pastoral consiste en iniciar procesos de escucha, diálogo y discernimiento comunitario para implementar nuevos métodos, nuevos medios, para llevar adelante “hoy” la misma misión evangelizadora.</a:t>
            </a: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 </a:t>
            </a:r>
          </a:p>
          <a:p>
            <a:pPr algn="just">
              <a:spcAft>
                <a:spcPts val="0"/>
              </a:spcAft>
            </a:pPr>
            <a:r>
              <a:rPr lang="es-ES" sz="2400" dirty="0" smtClean="0">
                <a:effectLst/>
                <a:latin typeface="Garamond" panose="02020404030301010803" pitchFamily="18" charset="0"/>
                <a:ea typeface="Calibri" panose="020F0502020204030204" pitchFamily="34" charset="0"/>
                <a:cs typeface="Times New Roman" panose="02020603050405020304" pitchFamily="18" charset="0"/>
              </a:rPr>
              <a:t>En palabras del Papa Francisco, la conversión pastoral supone </a:t>
            </a:r>
            <a:r>
              <a:rPr lang="es-ES" sz="2400" dirty="0" smtClean="0">
                <a:effectLst/>
                <a:latin typeface="Garamond" panose="02020404030301010803" pitchFamily="18" charset="0"/>
                <a:ea typeface="Calibri" panose="020F0502020204030204" pitchFamily="34" charset="0"/>
                <a:cs typeface="Garamond" panose="02020404030301010803" pitchFamily="18" charset="0"/>
              </a:rPr>
              <a:t>abandonar el cómodo criterio pastoral del «siempre se ha hecho así». Es atreverse a ser audaces y creativos y repensar las estructuras, el estilo, el lenguaje y los métodos evangelizadores de las propias comunidades, de modo que se conviertan en un cauce adecuado para la evangelización del mundo actual. (EG 17-33)</a:t>
            </a:r>
            <a:endParaRPr lang="es-ES" sz="2400" dirty="0">
              <a:effectLst/>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76763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501748" y="444861"/>
            <a:ext cx="8227317" cy="646331"/>
          </a:xfrm>
          <a:prstGeom prst="rect">
            <a:avLst/>
          </a:prstGeom>
        </p:spPr>
        <p:txBody>
          <a:bodyPr wrap="none">
            <a:spAutoFit/>
          </a:bodyPr>
          <a:lstStyle/>
          <a:p>
            <a:pPr algn="just">
              <a:spcAft>
                <a:spcPts val="0"/>
              </a:spcAft>
            </a:pPr>
            <a:r>
              <a:rPr lang="es-ES" sz="3600" b="1" dirty="0" smtClean="0">
                <a:solidFill>
                  <a:srgbClr val="FF0000"/>
                </a:solidFill>
                <a:effectLst/>
                <a:latin typeface="Garamond" panose="02020404030301010803" pitchFamily="18" charset="0"/>
                <a:ea typeface="Calibri" panose="020F0502020204030204" pitchFamily="34" charset="0"/>
                <a:cs typeface="Times New Roman" panose="02020603050405020304" pitchFamily="18" charset="0"/>
              </a:rPr>
              <a:t>ACTUAR: </a:t>
            </a:r>
            <a:r>
              <a:rPr lang="es-ES" sz="3600" b="1" cap="small" dirty="0" smtClean="0">
                <a:solidFill>
                  <a:srgbClr val="FF0000"/>
                </a:solidFill>
                <a:latin typeface="Garamond" panose="02020404030301010803" pitchFamily="18" charset="0"/>
                <a:ea typeface="Calibri" panose="020F0502020204030204" pitchFamily="34" charset="0"/>
                <a:cs typeface="Times New Roman" panose="02020603050405020304" pitchFamily="18" charset="0"/>
              </a:rPr>
              <a:t>Evaluamos y Programamos</a:t>
            </a:r>
            <a:r>
              <a:rPr lang="es-ES" sz="3600" b="1" cap="small" dirty="0" smtClean="0">
                <a:solidFill>
                  <a:srgbClr val="FF0000"/>
                </a:solidFill>
                <a:effectLst/>
                <a:latin typeface="Garamond" panose="02020404030301010803" pitchFamily="18" charset="0"/>
                <a:ea typeface="Calibri" panose="020F0502020204030204" pitchFamily="34" charset="0"/>
                <a:cs typeface="Times New Roman" panose="02020603050405020304" pitchFamily="18" charset="0"/>
              </a:rPr>
              <a:t>.</a:t>
            </a:r>
            <a:endParaRPr lang="es-ES" sz="3600" dirty="0" smtClean="0">
              <a:solidFill>
                <a:srgbClr val="FF0000"/>
              </a:solidFill>
              <a:effectLst/>
              <a:latin typeface="Garamond" panose="02020404030301010803" pitchFamily="18" charset="0"/>
              <a:ea typeface="Calibri" panose="020F0502020204030204" pitchFamily="34" charset="0"/>
              <a:cs typeface="Times New Roman" panose="02020603050405020304" pitchFamily="18" charset="0"/>
            </a:endParaRPr>
          </a:p>
        </p:txBody>
      </p:sp>
      <p:sp>
        <p:nvSpPr>
          <p:cNvPr id="4" name="Rectángulo 3"/>
          <p:cNvSpPr/>
          <p:nvPr/>
        </p:nvSpPr>
        <p:spPr>
          <a:xfrm>
            <a:off x="501747" y="1496062"/>
            <a:ext cx="6236677" cy="4632037"/>
          </a:xfrm>
          <a:prstGeom prst="rect">
            <a:avLst/>
          </a:prstGeom>
        </p:spPr>
        <p:txBody>
          <a:bodyPr wrap="square">
            <a:spAutoFit/>
          </a:bodyPr>
          <a:lstStyle/>
          <a:p>
            <a:pPr algn="just">
              <a:spcBef>
                <a:spcPts val="600"/>
              </a:spcBef>
              <a:spcAft>
                <a:spcPts val="600"/>
              </a:spcAft>
            </a:pPr>
            <a:r>
              <a:rPr lang="es-ES" sz="2800" b="1" cap="small" dirty="0" smtClean="0">
                <a:effectLst/>
                <a:latin typeface="Garamond" panose="02020404030301010803" pitchFamily="18" charset="0"/>
                <a:ea typeface="Calibri" panose="020F0502020204030204" pitchFamily="34" charset="0"/>
                <a:cs typeface="Times New Roman" panose="02020603050405020304" pitchFamily="18" charset="0"/>
              </a:rPr>
              <a:t>Lo que hemos hecho INTERPARROQUIALMENTE:</a:t>
            </a:r>
            <a:endParaRPr lang="es-ES" sz="2800" dirty="0" smtClean="0">
              <a:effectLst/>
              <a:latin typeface="Garamond" panose="02020404030301010803" pitchFamily="18" charset="0"/>
              <a:ea typeface="Calibri" panose="020F0502020204030204" pitchFamily="34" charset="0"/>
              <a:cs typeface="Times New Roman" panose="02020603050405020304" pitchFamily="18" charset="0"/>
            </a:endParaRPr>
          </a:p>
          <a:p>
            <a:pPr algn="just">
              <a:spcBef>
                <a:spcPts val="600"/>
              </a:spcBef>
              <a:spcAft>
                <a:spcPts val="0"/>
              </a:spcAft>
            </a:pPr>
            <a:r>
              <a:rPr lang="es-ES" sz="2800" b="1" dirty="0" smtClean="0">
                <a:effectLst/>
                <a:latin typeface="Garamond" panose="02020404030301010803" pitchFamily="18" charset="0"/>
                <a:ea typeface="Calibri" panose="020F0502020204030204" pitchFamily="34" charset="0"/>
                <a:cs typeface="Times New Roman" panose="02020603050405020304" pitchFamily="18" charset="0"/>
              </a:rPr>
              <a:t>Reuniones mensuales de formación:</a:t>
            </a:r>
            <a:r>
              <a:rPr lang="es-ES" sz="2800" dirty="0" smtClean="0">
                <a:effectLst/>
                <a:latin typeface="Garamond" panose="02020404030301010803" pitchFamily="18" charset="0"/>
                <a:ea typeface="Calibri" panose="020F0502020204030204" pitchFamily="34" charset="0"/>
                <a:cs typeface="Times New Roman" panose="02020603050405020304" pitchFamily="18" charset="0"/>
              </a:rPr>
              <a:t> vídeos sobre </a:t>
            </a:r>
            <a:r>
              <a:rPr lang="es-ES" sz="2800" i="1" dirty="0" smtClean="0">
                <a:effectLst/>
                <a:latin typeface="Garamond" panose="02020404030301010803" pitchFamily="18" charset="0"/>
                <a:ea typeface="Calibri" panose="020F0502020204030204" pitchFamily="34" charset="0"/>
                <a:cs typeface="Times New Roman" panose="02020603050405020304" pitchFamily="18" charset="0"/>
              </a:rPr>
              <a:t>“Buenas prácticas en parroquias”</a:t>
            </a:r>
            <a:r>
              <a:rPr lang="es-ES" sz="2800" dirty="0" smtClean="0">
                <a:effectLst/>
                <a:latin typeface="Garamond" panose="02020404030301010803" pitchFamily="18" charset="0"/>
                <a:ea typeface="Calibri" panose="020F0502020204030204" pitchFamily="34" charset="0"/>
                <a:cs typeface="Times New Roman" panose="02020603050405020304" pitchFamily="18" charset="0"/>
              </a:rPr>
              <a:t>, Reflexión </a:t>
            </a:r>
            <a:r>
              <a:rPr lang="es-ES" sz="2800" i="1" dirty="0" smtClean="0">
                <a:effectLst/>
                <a:latin typeface="Garamond" panose="02020404030301010803" pitchFamily="18" charset="0"/>
                <a:ea typeface="Calibri" panose="020F0502020204030204" pitchFamily="34" charset="0"/>
                <a:cs typeface="Times New Roman" panose="02020603050405020304" pitchFamily="18" charset="0"/>
              </a:rPr>
              <a:t>“Hacia una catequesis misionera de inspiración </a:t>
            </a:r>
            <a:r>
              <a:rPr lang="es-ES" sz="2800" i="1" dirty="0" err="1" smtClean="0">
                <a:effectLst/>
                <a:latin typeface="Garamond" panose="02020404030301010803" pitchFamily="18" charset="0"/>
                <a:ea typeface="Calibri" panose="020F0502020204030204" pitchFamily="34" charset="0"/>
                <a:cs typeface="Times New Roman" panose="02020603050405020304" pitchFamily="18" charset="0"/>
              </a:rPr>
              <a:t>catecumenal</a:t>
            </a:r>
            <a:r>
              <a:rPr lang="es-ES" sz="2800" i="1" dirty="0" smtClean="0">
                <a:effectLst/>
                <a:latin typeface="Garamond" panose="02020404030301010803" pitchFamily="18" charset="0"/>
                <a:ea typeface="Calibri" panose="020F0502020204030204" pitchFamily="34" charset="0"/>
                <a:cs typeface="Times New Roman" panose="02020603050405020304" pitchFamily="18" charset="0"/>
              </a:rPr>
              <a:t>”</a:t>
            </a:r>
            <a:r>
              <a:rPr lang="es-ES" sz="2800" dirty="0" smtClean="0">
                <a:effectLst/>
                <a:latin typeface="Garamond" panose="02020404030301010803" pitchFamily="18" charset="0"/>
                <a:ea typeface="Calibri" panose="020F0502020204030204" pitchFamily="34" charset="0"/>
                <a:cs typeface="Times New Roman" panose="02020603050405020304" pitchFamily="18" charset="0"/>
              </a:rPr>
              <a:t>.</a:t>
            </a:r>
          </a:p>
          <a:p>
            <a:pPr algn="just">
              <a:spcBef>
                <a:spcPts val="600"/>
              </a:spcBef>
              <a:spcAft>
                <a:spcPts val="0"/>
              </a:spcAft>
            </a:pPr>
            <a:r>
              <a:rPr lang="es-ES" sz="2800" b="1" dirty="0" smtClean="0">
                <a:effectLst/>
                <a:latin typeface="Garamond" panose="02020404030301010803" pitchFamily="18" charset="0"/>
                <a:ea typeface="Calibri" panose="020F0502020204030204" pitchFamily="34" charset="0"/>
                <a:cs typeface="Times New Roman" panose="02020603050405020304" pitchFamily="18" charset="0"/>
              </a:rPr>
              <a:t>Celebraciones:</a:t>
            </a:r>
            <a:r>
              <a:rPr lang="es-ES" sz="2800" dirty="0" smtClean="0">
                <a:effectLst/>
                <a:latin typeface="Garamond" panose="02020404030301010803" pitchFamily="18" charset="0"/>
                <a:ea typeface="Calibri" panose="020F0502020204030204" pitchFamily="34" charset="0"/>
                <a:cs typeface="Times New Roman" panose="02020603050405020304" pitchFamily="18" charset="0"/>
              </a:rPr>
              <a:t> Vigilia de la Inmaculada, Semana de la Unidad de los Cristianos, Vigilia de Pentecostés. Confirmaciones. Triduo y Procesión del Corpus.</a:t>
            </a:r>
            <a:endParaRPr lang="es-ES" sz="2800" dirty="0">
              <a:effectLst/>
              <a:latin typeface="Garamond" panose="02020404030301010803" pitchFamily="18" charset="0"/>
              <a:ea typeface="Calibri" panose="020F0502020204030204" pitchFamily="34" charset="0"/>
              <a:cs typeface="Times New Roman" panose="02020603050405020304" pitchFamily="18" charset="0"/>
            </a:endParaRPr>
          </a:p>
        </p:txBody>
      </p:sp>
      <p:pic>
        <p:nvPicPr>
          <p:cNvPr id="5" name="Imagen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29065" y="105309"/>
            <a:ext cx="1460927" cy="2066739"/>
          </a:xfrm>
          <a:prstGeom prst="rect">
            <a:avLst/>
          </a:prstGeom>
        </p:spPr>
      </p:pic>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6297" y="3786944"/>
            <a:ext cx="1580565" cy="2107419"/>
          </a:xfrm>
          <a:prstGeom prst="rect">
            <a:avLst/>
          </a:prstGeom>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39341">
            <a:off x="6907268" y="1191878"/>
            <a:ext cx="1402657" cy="1987529"/>
          </a:xfrm>
          <a:prstGeom prst="rect">
            <a:avLst/>
          </a:prstGeom>
        </p:spPr>
      </p:pic>
      <p:pic>
        <p:nvPicPr>
          <p:cNvPr id="10" name="Imagen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37187">
            <a:off x="10316314" y="982565"/>
            <a:ext cx="1637426" cy="1833554"/>
          </a:xfrm>
          <a:prstGeom prst="rect">
            <a:avLst/>
          </a:prstGeom>
        </p:spPr>
      </p:pic>
      <p:pic>
        <p:nvPicPr>
          <p:cNvPr id="11" name="Imagen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10872" y="4836718"/>
            <a:ext cx="1497312" cy="1659406"/>
          </a:xfrm>
          <a:prstGeom prst="rect">
            <a:avLst/>
          </a:prstGeom>
        </p:spPr>
      </p:pic>
      <p:pic>
        <p:nvPicPr>
          <p:cNvPr id="12" name="Imagen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30387" y="3852788"/>
            <a:ext cx="1642869" cy="1813633"/>
          </a:xfrm>
          <a:prstGeom prst="rect">
            <a:avLst/>
          </a:prstGeom>
        </p:spPr>
      </p:pic>
      <p:pic>
        <p:nvPicPr>
          <p:cNvPr id="13" name="Imagen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29065" y="2579432"/>
            <a:ext cx="1570750" cy="1849902"/>
          </a:xfrm>
          <a:prstGeom prst="rect">
            <a:avLst/>
          </a:prstGeom>
        </p:spPr>
      </p:pic>
    </p:spTree>
    <p:extLst>
      <p:ext uri="{BB962C8B-B14F-4D97-AF65-F5344CB8AC3E}">
        <p14:creationId xmlns:p14="http://schemas.microsoft.com/office/powerpoint/2010/main" val="2425837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4228" y="217804"/>
            <a:ext cx="9664504" cy="6503643"/>
          </a:xfrm>
          <a:prstGeom prst="rect">
            <a:avLst/>
          </a:prstGeom>
        </p:spPr>
      </p:pic>
    </p:spTree>
    <p:extLst>
      <p:ext uri="{BB962C8B-B14F-4D97-AF65-F5344CB8AC3E}">
        <p14:creationId xmlns:p14="http://schemas.microsoft.com/office/powerpoint/2010/main" val="10328126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113</Words>
  <Application>Microsoft Office PowerPoint</Application>
  <PresentationFormat>Panorámica</PresentationFormat>
  <Paragraphs>43</Paragraphs>
  <Slides>8</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vt:i4>
      </vt:variant>
    </vt:vector>
  </HeadingPairs>
  <TitlesOfParts>
    <vt:vector size="15" baseType="lpstr">
      <vt:lpstr>Arial</vt:lpstr>
      <vt:lpstr>Calibri</vt:lpstr>
      <vt:lpstr>Calibri Light</vt:lpstr>
      <vt:lpstr>Garamond</vt:lpstr>
      <vt:lpstr>Helvetica Neue</vt:lpstr>
      <vt:lpstr>Times New Roman</vt:lpstr>
      <vt:lpstr>Tema de Office</vt:lpstr>
      <vt:lpstr>Encuentro Interparroquial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Encuentro Interparroquial</dc:title>
  <dc:creator>José Manuel Marhuenda Salazar</dc:creator>
  <cp:lastModifiedBy>José Manuel Marhuenda Salazar</cp:lastModifiedBy>
  <cp:revision>8</cp:revision>
  <dcterms:created xsi:type="dcterms:W3CDTF">2025-06-19T08:39:57Z</dcterms:created>
  <dcterms:modified xsi:type="dcterms:W3CDTF">2025-06-19T09:31:22Z</dcterms:modified>
</cp:coreProperties>
</file>